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3"/>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DA286-FD54-4900-82CB-C89E965B525D}" type="doc">
      <dgm:prSet loTypeId="urn:microsoft.com/office/officeart/2018/2/layout/IconCircleList" loCatId="icon" qsTypeId="urn:microsoft.com/office/officeart/2005/8/quickstyle/simple1" qsCatId="simple" csTypeId="urn:microsoft.com/office/officeart/2018/5/colors/Iconchunking_neutralbg_accent2_2" csCatId="accent2" phldr="1"/>
      <dgm:spPr/>
      <dgm:t>
        <a:bodyPr/>
        <a:lstStyle/>
        <a:p>
          <a:endParaRPr lang="en-US"/>
        </a:p>
      </dgm:t>
    </dgm:pt>
    <dgm:pt modelId="{280C918F-FD62-4428-9C55-F7D2709311AF}">
      <dgm:prSet/>
      <dgm:spPr/>
      <dgm:t>
        <a:bodyPr/>
        <a:lstStyle/>
        <a:p>
          <a:pPr algn="just"/>
          <a:r>
            <a:rPr lang="en-GB" dirty="0"/>
            <a:t>Customer: Rasa is a well-known restaurant brand from Malaysia and has recently expanded its business to Toronto, Canada. </a:t>
          </a:r>
          <a:endParaRPr lang="en-US" dirty="0"/>
        </a:p>
      </dgm:t>
    </dgm:pt>
    <dgm:pt modelId="{DF4E4FED-1506-45C8-B93C-96FD6D1C70FA}" type="parTrans" cxnId="{54948FCE-7427-4999-B59F-66343D2269F4}">
      <dgm:prSet/>
      <dgm:spPr/>
      <dgm:t>
        <a:bodyPr/>
        <a:lstStyle/>
        <a:p>
          <a:endParaRPr lang="en-US"/>
        </a:p>
      </dgm:t>
    </dgm:pt>
    <dgm:pt modelId="{2B29A742-6BEF-43DC-9F2C-3EB7BB57FFAB}" type="sibTrans" cxnId="{54948FCE-7427-4999-B59F-66343D2269F4}">
      <dgm:prSet/>
      <dgm:spPr/>
      <dgm:t>
        <a:bodyPr/>
        <a:lstStyle/>
        <a:p>
          <a:endParaRPr lang="en-US"/>
        </a:p>
      </dgm:t>
    </dgm:pt>
    <dgm:pt modelId="{87E0D6E5-619D-4BEF-8403-98C17A7F55D1}">
      <dgm:prSet/>
      <dgm:spPr/>
      <dgm:t>
        <a:bodyPr/>
        <a:lstStyle/>
        <a:p>
          <a:pPr algn="just"/>
          <a:r>
            <a:rPr lang="en-GB" dirty="0"/>
            <a:t>Business Problem: Due to the huge success of its first international branch in Toronto, the owners of Rasa have decided to expand their business in New York, a city known for its diverse population. </a:t>
          </a:r>
          <a:endParaRPr lang="en-US" dirty="0"/>
        </a:p>
      </dgm:t>
    </dgm:pt>
    <dgm:pt modelId="{F999E02E-538C-46B0-8658-6F89044B8711}" type="parTrans" cxnId="{B3CFC48B-4867-455C-B495-CFF2E733009D}">
      <dgm:prSet/>
      <dgm:spPr/>
      <dgm:t>
        <a:bodyPr/>
        <a:lstStyle/>
        <a:p>
          <a:endParaRPr lang="en-US"/>
        </a:p>
      </dgm:t>
    </dgm:pt>
    <dgm:pt modelId="{F320CF8D-FC02-4378-BB1C-8C0965A11EB2}" type="sibTrans" cxnId="{B3CFC48B-4867-455C-B495-CFF2E733009D}">
      <dgm:prSet/>
      <dgm:spPr/>
      <dgm:t>
        <a:bodyPr/>
        <a:lstStyle/>
        <a:p>
          <a:endParaRPr lang="en-US"/>
        </a:p>
      </dgm:t>
    </dgm:pt>
    <dgm:pt modelId="{C88970C9-C2E5-402A-86CA-7B69FE80B0F6}">
      <dgm:prSet/>
      <dgm:spPr/>
      <dgm:t>
        <a:bodyPr/>
        <a:lstStyle/>
        <a:p>
          <a:pPr algn="just"/>
          <a:r>
            <a:rPr lang="en-GB" dirty="0"/>
            <a:t>Objective: The next step for the owners now is to identify a suitable location in one of New York City’s neighbourhood to open up the restaurant. </a:t>
          </a:r>
          <a:endParaRPr lang="en-US" dirty="0"/>
        </a:p>
      </dgm:t>
    </dgm:pt>
    <dgm:pt modelId="{C32053AF-3193-4F6F-93EF-E07B17B701FB}" type="parTrans" cxnId="{6098BB3A-734A-4DE7-8D3F-FAA471EF31AD}">
      <dgm:prSet/>
      <dgm:spPr/>
      <dgm:t>
        <a:bodyPr/>
        <a:lstStyle/>
        <a:p>
          <a:endParaRPr lang="en-US"/>
        </a:p>
      </dgm:t>
    </dgm:pt>
    <dgm:pt modelId="{F888D632-59C9-4CCF-A700-BF85C552D6A0}" type="sibTrans" cxnId="{6098BB3A-734A-4DE7-8D3F-FAA471EF31AD}">
      <dgm:prSet/>
      <dgm:spPr/>
      <dgm:t>
        <a:bodyPr/>
        <a:lstStyle/>
        <a:p>
          <a:endParaRPr lang="en-US"/>
        </a:p>
      </dgm:t>
    </dgm:pt>
    <dgm:pt modelId="{531A4BAC-7F42-418B-BFB1-7A9AA86C3FE3}">
      <dgm:prSet/>
      <dgm:spPr/>
      <dgm:t>
        <a:bodyPr/>
        <a:lstStyle/>
        <a:p>
          <a:pPr algn="just"/>
          <a:r>
            <a:rPr lang="en-GB" dirty="0"/>
            <a:t>Target Audience: Besides being useful to the owners, this project can also assist other business owners looking to expand their businesses anywhere around New York city.</a:t>
          </a:r>
          <a:r>
            <a:rPr lang="en-MY" dirty="0"/>
            <a:t> </a:t>
          </a:r>
          <a:endParaRPr lang="en-US" dirty="0"/>
        </a:p>
      </dgm:t>
    </dgm:pt>
    <dgm:pt modelId="{AB96721A-9FAF-4B6E-9BCE-DAF976D1CCE1}" type="parTrans" cxnId="{240F8034-C8AE-41A5-87C8-BFD0B40A648B}">
      <dgm:prSet/>
      <dgm:spPr/>
      <dgm:t>
        <a:bodyPr/>
        <a:lstStyle/>
        <a:p>
          <a:endParaRPr lang="en-US"/>
        </a:p>
      </dgm:t>
    </dgm:pt>
    <dgm:pt modelId="{BA7D3DA9-3C09-45C0-8C83-B027AA14F7F4}" type="sibTrans" cxnId="{240F8034-C8AE-41A5-87C8-BFD0B40A648B}">
      <dgm:prSet/>
      <dgm:spPr/>
      <dgm:t>
        <a:bodyPr/>
        <a:lstStyle/>
        <a:p>
          <a:endParaRPr lang="en-US"/>
        </a:p>
      </dgm:t>
    </dgm:pt>
    <dgm:pt modelId="{322CE749-24D3-4686-90CE-CE7E2944E571}" type="pres">
      <dgm:prSet presAssocID="{11CDA286-FD54-4900-82CB-C89E965B525D}" presName="root" presStyleCnt="0">
        <dgm:presLayoutVars>
          <dgm:dir/>
          <dgm:resizeHandles val="exact"/>
        </dgm:presLayoutVars>
      </dgm:prSet>
      <dgm:spPr/>
    </dgm:pt>
    <dgm:pt modelId="{E8E5A786-033A-461F-961D-9F63303D95EB}" type="pres">
      <dgm:prSet presAssocID="{11CDA286-FD54-4900-82CB-C89E965B525D}" presName="container" presStyleCnt="0">
        <dgm:presLayoutVars>
          <dgm:dir/>
          <dgm:resizeHandles val="exact"/>
        </dgm:presLayoutVars>
      </dgm:prSet>
      <dgm:spPr/>
    </dgm:pt>
    <dgm:pt modelId="{F1189089-C88C-419D-A5DB-B208FC53AF37}" type="pres">
      <dgm:prSet presAssocID="{280C918F-FD62-4428-9C55-F7D2709311AF}" presName="compNode" presStyleCnt="0"/>
      <dgm:spPr/>
    </dgm:pt>
    <dgm:pt modelId="{AD3B0DBA-F659-4B13-9D72-614E8F246B03}" type="pres">
      <dgm:prSet presAssocID="{280C918F-FD62-4428-9C55-F7D2709311AF}" presName="iconBgRect" presStyleLbl="bgShp" presStyleIdx="0" presStyleCnt="4"/>
      <dgm:spPr/>
    </dgm:pt>
    <dgm:pt modelId="{29D39ABE-8391-4525-B77A-64528BBE6D7A}" type="pres">
      <dgm:prSet presAssocID="{280C918F-FD62-4428-9C55-F7D2709311A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C724020-CCAD-42F1-BB99-E3581DF31809}" type="pres">
      <dgm:prSet presAssocID="{280C918F-FD62-4428-9C55-F7D2709311AF}" presName="spaceRect" presStyleCnt="0"/>
      <dgm:spPr/>
    </dgm:pt>
    <dgm:pt modelId="{799D2E67-2216-4F88-AFF6-183623DDC617}" type="pres">
      <dgm:prSet presAssocID="{280C918F-FD62-4428-9C55-F7D2709311AF}" presName="textRect" presStyleLbl="revTx" presStyleIdx="0" presStyleCnt="4">
        <dgm:presLayoutVars>
          <dgm:chMax val="1"/>
          <dgm:chPref val="1"/>
        </dgm:presLayoutVars>
      </dgm:prSet>
      <dgm:spPr/>
    </dgm:pt>
    <dgm:pt modelId="{BAE7EBAF-F297-4569-8D99-2EEFAEC6F0EA}" type="pres">
      <dgm:prSet presAssocID="{2B29A742-6BEF-43DC-9F2C-3EB7BB57FFAB}" presName="sibTrans" presStyleLbl="sibTrans2D1" presStyleIdx="0" presStyleCnt="0"/>
      <dgm:spPr/>
    </dgm:pt>
    <dgm:pt modelId="{CCC93925-F50A-4401-9351-B1061FEA01F6}" type="pres">
      <dgm:prSet presAssocID="{87E0D6E5-619D-4BEF-8403-98C17A7F55D1}" presName="compNode" presStyleCnt="0"/>
      <dgm:spPr/>
    </dgm:pt>
    <dgm:pt modelId="{97AFD5F0-F14C-4384-BEF5-83C358523C76}" type="pres">
      <dgm:prSet presAssocID="{87E0D6E5-619D-4BEF-8403-98C17A7F55D1}" presName="iconBgRect" presStyleLbl="bgShp" presStyleIdx="1" presStyleCnt="4"/>
      <dgm:spPr/>
    </dgm:pt>
    <dgm:pt modelId="{236EC7F5-91F4-4C0C-91F8-21CFCC5792A6}" type="pres">
      <dgm:prSet presAssocID="{87E0D6E5-619D-4BEF-8403-98C17A7F55D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109A6679-8903-4900-9406-2F934DB8A08F}" type="pres">
      <dgm:prSet presAssocID="{87E0D6E5-619D-4BEF-8403-98C17A7F55D1}" presName="spaceRect" presStyleCnt="0"/>
      <dgm:spPr/>
    </dgm:pt>
    <dgm:pt modelId="{FD2ACFDE-C523-4D96-ADFE-E97F356A946A}" type="pres">
      <dgm:prSet presAssocID="{87E0D6E5-619D-4BEF-8403-98C17A7F55D1}" presName="textRect" presStyleLbl="revTx" presStyleIdx="1" presStyleCnt="4">
        <dgm:presLayoutVars>
          <dgm:chMax val="1"/>
          <dgm:chPref val="1"/>
        </dgm:presLayoutVars>
      </dgm:prSet>
      <dgm:spPr/>
    </dgm:pt>
    <dgm:pt modelId="{E208EDFE-F9AC-4949-8173-FE39788EFF8D}" type="pres">
      <dgm:prSet presAssocID="{F320CF8D-FC02-4378-BB1C-8C0965A11EB2}" presName="sibTrans" presStyleLbl="sibTrans2D1" presStyleIdx="0" presStyleCnt="0"/>
      <dgm:spPr/>
    </dgm:pt>
    <dgm:pt modelId="{6DEF0F4B-338B-4C4C-9E3A-4ADE81D580FD}" type="pres">
      <dgm:prSet presAssocID="{C88970C9-C2E5-402A-86CA-7B69FE80B0F6}" presName="compNode" presStyleCnt="0"/>
      <dgm:spPr/>
    </dgm:pt>
    <dgm:pt modelId="{BEF7D72E-5A4B-44A8-909F-83F5CE8EF4A7}" type="pres">
      <dgm:prSet presAssocID="{C88970C9-C2E5-402A-86CA-7B69FE80B0F6}" presName="iconBgRect" presStyleLbl="bgShp" presStyleIdx="2" presStyleCnt="4"/>
      <dgm:spPr/>
    </dgm:pt>
    <dgm:pt modelId="{3EB7E510-005E-43B2-BA39-111C3A479745}" type="pres">
      <dgm:prSet presAssocID="{C88970C9-C2E5-402A-86CA-7B69FE80B0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DB0A3A31-35B9-487F-8661-74B4B6CA0EA1}" type="pres">
      <dgm:prSet presAssocID="{C88970C9-C2E5-402A-86CA-7B69FE80B0F6}" presName="spaceRect" presStyleCnt="0"/>
      <dgm:spPr/>
    </dgm:pt>
    <dgm:pt modelId="{F03D44B1-2548-4FD0-9020-A1C170B0E217}" type="pres">
      <dgm:prSet presAssocID="{C88970C9-C2E5-402A-86CA-7B69FE80B0F6}" presName="textRect" presStyleLbl="revTx" presStyleIdx="2" presStyleCnt="4">
        <dgm:presLayoutVars>
          <dgm:chMax val="1"/>
          <dgm:chPref val="1"/>
        </dgm:presLayoutVars>
      </dgm:prSet>
      <dgm:spPr/>
    </dgm:pt>
    <dgm:pt modelId="{DDB3DF07-F11A-4BD6-BFD0-8B45AE07E3C5}" type="pres">
      <dgm:prSet presAssocID="{F888D632-59C9-4CCF-A700-BF85C552D6A0}" presName="sibTrans" presStyleLbl="sibTrans2D1" presStyleIdx="0" presStyleCnt="0"/>
      <dgm:spPr/>
    </dgm:pt>
    <dgm:pt modelId="{3C56D7EC-7842-4422-A89C-82DC9C6A18A2}" type="pres">
      <dgm:prSet presAssocID="{531A4BAC-7F42-418B-BFB1-7A9AA86C3FE3}" presName="compNode" presStyleCnt="0"/>
      <dgm:spPr/>
    </dgm:pt>
    <dgm:pt modelId="{3658D327-8636-43FB-97F5-F422B3E0B82C}" type="pres">
      <dgm:prSet presAssocID="{531A4BAC-7F42-418B-BFB1-7A9AA86C3FE3}" presName="iconBgRect" presStyleLbl="bgShp" presStyleIdx="3" presStyleCnt="4"/>
      <dgm:spPr/>
    </dgm:pt>
    <dgm:pt modelId="{23B2B36B-5E92-44BF-9A0E-60BD26883F23}" type="pres">
      <dgm:prSet presAssocID="{531A4BAC-7F42-418B-BFB1-7A9AA86C3FE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ty"/>
        </a:ext>
      </dgm:extLst>
    </dgm:pt>
    <dgm:pt modelId="{BDBD286F-9811-4927-9100-5DD87071DA90}" type="pres">
      <dgm:prSet presAssocID="{531A4BAC-7F42-418B-BFB1-7A9AA86C3FE3}" presName="spaceRect" presStyleCnt="0"/>
      <dgm:spPr/>
    </dgm:pt>
    <dgm:pt modelId="{3A55933B-8C50-4E9A-B663-9BF7ACA503E7}" type="pres">
      <dgm:prSet presAssocID="{531A4BAC-7F42-418B-BFB1-7A9AA86C3FE3}" presName="textRect" presStyleLbl="revTx" presStyleIdx="3" presStyleCnt="4">
        <dgm:presLayoutVars>
          <dgm:chMax val="1"/>
          <dgm:chPref val="1"/>
        </dgm:presLayoutVars>
      </dgm:prSet>
      <dgm:spPr/>
    </dgm:pt>
  </dgm:ptLst>
  <dgm:cxnLst>
    <dgm:cxn modelId="{17970104-F84B-4543-9358-A8872F614DA3}" type="presOf" srcId="{11CDA286-FD54-4900-82CB-C89E965B525D}" destId="{322CE749-24D3-4686-90CE-CE7E2944E571}" srcOrd="0" destOrd="0" presId="urn:microsoft.com/office/officeart/2018/2/layout/IconCircleList"/>
    <dgm:cxn modelId="{E47D5C0A-BE1C-4666-9DFE-D640574F4F6D}" type="presOf" srcId="{F320CF8D-FC02-4378-BB1C-8C0965A11EB2}" destId="{E208EDFE-F9AC-4949-8173-FE39788EFF8D}" srcOrd="0" destOrd="0" presId="urn:microsoft.com/office/officeart/2018/2/layout/IconCircleList"/>
    <dgm:cxn modelId="{240F8034-C8AE-41A5-87C8-BFD0B40A648B}" srcId="{11CDA286-FD54-4900-82CB-C89E965B525D}" destId="{531A4BAC-7F42-418B-BFB1-7A9AA86C3FE3}" srcOrd="3" destOrd="0" parTransId="{AB96721A-9FAF-4B6E-9BCE-DAF976D1CCE1}" sibTransId="{BA7D3DA9-3C09-45C0-8C83-B027AA14F7F4}"/>
    <dgm:cxn modelId="{6098BB3A-734A-4DE7-8D3F-FAA471EF31AD}" srcId="{11CDA286-FD54-4900-82CB-C89E965B525D}" destId="{C88970C9-C2E5-402A-86CA-7B69FE80B0F6}" srcOrd="2" destOrd="0" parTransId="{C32053AF-3193-4F6F-93EF-E07B17B701FB}" sibTransId="{F888D632-59C9-4CCF-A700-BF85C552D6A0}"/>
    <dgm:cxn modelId="{3F8D4146-62FB-4B88-98C1-3BA4E0B8091C}" type="presOf" srcId="{87E0D6E5-619D-4BEF-8403-98C17A7F55D1}" destId="{FD2ACFDE-C523-4D96-ADFE-E97F356A946A}" srcOrd="0" destOrd="0" presId="urn:microsoft.com/office/officeart/2018/2/layout/IconCircleList"/>
    <dgm:cxn modelId="{EFB27F58-744D-4630-98D3-58F79A4EBE01}" type="presOf" srcId="{F888D632-59C9-4CCF-A700-BF85C552D6A0}" destId="{DDB3DF07-F11A-4BD6-BFD0-8B45AE07E3C5}" srcOrd="0" destOrd="0" presId="urn:microsoft.com/office/officeart/2018/2/layout/IconCircleList"/>
    <dgm:cxn modelId="{F3934583-385B-4DB8-B7AE-EE72DD55CA49}" type="presOf" srcId="{531A4BAC-7F42-418B-BFB1-7A9AA86C3FE3}" destId="{3A55933B-8C50-4E9A-B663-9BF7ACA503E7}" srcOrd="0" destOrd="0" presId="urn:microsoft.com/office/officeart/2018/2/layout/IconCircleList"/>
    <dgm:cxn modelId="{B3CFC48B-4867-455C-B495-CFF2E733009D}" srcId="{11CDA286-FD54-4900-82CB-C89E965B525D}" destId="{87E0D6E5-619D-4BEF-8403-98C17A7F55D1}" srcOrd="1" destOrd="0" parTransId="{F999E02E-538C-46B0-8658-6F89044B8711}" sibTransId="{F320CF8D-FC02-4378-BB1C-8C0965A11EB2}"/>
    <dgm:cxn modelId="{93E395A4-DDAF-47ED-B9BF-3530DF704589}" type="presOf" srcId="{2B29A742-6BEF-43DC-9F2C-3EB7BB57FFAB}" destId="{BAE7EBAF-F297-4569-8D99-2EEFAEC6F0EA}" srcOrd="0" destOrd="0" presId="urn:microsoft.com/office/officeart/2018/2/layout/IconCircleList"/>
    <dgm:cxn modelId="{00C01BAE-07EF-4FFF-B84C-9011D8762A6A}" type="presOf" srcId="{C88970C9-C2E5-402A-86CA-7B69FE80B0F6}" destId="{F03D44B1-2548-4FD0-9020-A1C170B0E217}" srcOrd="0" destOrd="0" presId="urn:microsoft.com/office/officeart/2018/2/layout/IconCircleList"/>
    <dgm:cxn modelId="{54948FCE-7427-4999-B59F-66343D2269F4}" srcId="{11CDA286-FD54-4900-82CB-C89E965B525D}" destId="{280C918F-FD62-4428-9C55-F7D2709311AF}" srcOrd="0" destOrd="0" parTransId="{DF4E4FED-1506-45C8-B93C-96FD6D1C70FA}" sibTransId="{2B29A742-6BEF-43DC-9F2C-3EB7BB57FFAB}"/>
    <dgm:cxn modelId="{D687C4FD-E79C-4752-96F6-C776392C8754}" type="presOf" srcId="{280C918F-FD62-4428-9C55-F7D2709311AF}" destId="{799D2E67-2216-4F88-AFF6-183623DDC617}" srcOrd="0" destOrd="0" presId="urn:microsoft.com/office/officeart/2018/2/layout/IconCircleList"/>
    <dgm:cxn modelId="{95D89A99-62CA-4387-86C2-46B9CB1B180A}" type="presParOf" srcId="{322CE749-24D3-4686-90CE-CE7E2944E571}" destId="{E8E5A786-033A-461F-961D-9F63303D95EB}" srcOrd="0" destOrd="0" presId="urn:microsoft.com/office/officeart/2018/2/layout/IconCircleList"/>
    <dgm:cxn modelId="{599BB251-6E0A-44F5-A670-E044FEEFCC68}" type="presParOf" srcId="{E8E5A786-033A-461F-961D-9F63303D95EB}" destId="{F1189089-C88C-419D-A5DB-B208FC53AF37}" srcOrd="0" destOrd="0" presId="urn:microsoft.com/office/officeart/2018/2/layout/IconCircleList"/>
    <dgm:cxn modelId="{62EA289B-4DDB-42E9-BA9B-1E7881A5879A}" type="presParOf" srcId="{F1189089-C88C-419D-A5DB-B208FC53AF37}" destId="{AD3B0DBA-F659-4B13-9D72-614E8F246B03}" srcOrd="0" destOrd="0" presId="urn:microsoft.com/office/officeart/2018/2/layout/IconCircleList"/>
    <dgm:cxn modelId="{BE967161-F34B-4E85-8105-BB316182E690}" type="presParOf" srcId="{F1189089-C88C-419D-A5DB-B208FC53AF37}" destId="{29D39ABE-8391-4525-B77A-64528BBE6D7A}" srcOrd="1" destOrd="0" presId="urn:microsoft.com/office/officeart/2018/2/layout/IconCircleList"/>
    <dgm:cxn modelId="{E0C0E8EE-C6AF-49BD-94FE-1701E7F2713F}" type="presParOf" srcId="{F1189089-C88C-419D-A5DB-B208FC53AF37}" destId="{6C724020-CCAD-42F1-BB99-E3581DF31809}" srcOrd="2" destOrd="0" presId="urn:microsoft.com/office/officeart/2018/2/layout/IconCircleList"/>
    <dgm:cxn modelId="{A6066738-1743-4040-BC74-54B68A6A5594}" type="presParOf" srcId="{F1189089-C88C-419D-A5DB-B208FC53AF37}" destId="{799D2E67-2216-4F88-AFF6-183623DDC617}" srcOrd="3" destOrd="0" presId="urn:microsoft.com/office/officeart/2018/2/layout/IconCircleList"/>
    <dgm:cxn modelId="{D3C9C5FE-6354-46D2-94EA-B5C71B14C6D8}" type="presParOf" srcId="{E8E5A786-033A-461F-961D-9F63303D95EB}" destId="{BAE7EBAF-F297-4569-8D99-2EEFAEC6F0EA}" srcOrd="1" destOrd="0" presId="urn:microsoft.com/office/officeart/2018/2/layout/IconCircleList"/>
    <dgm:cxn modelId="{37F6D560-F0A4-41F1-9C40-57A9BE53F3F6}" type="presParOf" srcId="{E8E5A786-033A-461F-961D-9F63303D95EB}" destId="{CCC93925-F50A-4401-9351-B1061FEA01F6}" srcOrd="2" destOrd="0" presId="urn:microsoft.com/office/officeart/2018/2/layout/IconCircleList"/>
    <dgm:cxn modelId="{C3853CF4-A61E-4BE8-8BAB-D0B6C5A8C34F}" type="presParOf" srcId="{CCC93925-F50A-4401-9351-B1061FEA01F6}" destId="{97AFD5F0-F14C-4384-BEF5-83C358523C76}" srcOrd="0" destOrd="0" presId="urn:microsoft.com/office/officeart/2018/2/layout/IconCircleList"/>
    <dgm:cxn modelId="{BFE0710A-508C-4099-953B-1D4294B35933}" type="presParOf" srcId="{CCC93925-F50A-4401-9351-B1061FEA01F6}" destId="{236EC7F5-91F4-4C0C-91F8-21CFCC5792A6}" srcOrd="1" destOrd="0" presId="urn:microsoft.com/office/officeart/2018/2/layout/IconCircleList"/>
    <dgm:cxn modelId="{02934FD7-1582-4E70-8BB0-9DCC4C9B4BB3}" type="presParOf" srcId="{CCC93925-F50A-4401-9351-B1061FEA01F6}" destId="{109A6679-8903-4900-9406-2F934DB8A08F}" srcOrd="2" destOrd="0" presId="urn:microsoft.com/office/officeart/2018/2/layout/IconCircleList"/>
    <dgm:cxn modelId="{EFCB67B3-6033-459F-A7C3-308E19F2B1D8}" type="presParOf" srcId="{CCC93925-F50A-4401-9351-B1061FEA01F6}" destId="{FD2ACFDE-C523-4D96-ADFE-E97F356A946A}" srcOrd="3" destOrd="0" presId="urn:microsoft.com/office/officeart/2018/2/layout/IconCircleList"/>
    <dgm:cxn modelId="{A89EC2C2-4AA1-4168-9C53-A71ABAE5EC46}" type="presParOf" srcId="{E8E5A786-033A-461F-961D-9F63303D95EB}" destId="{E208EDFE-F9AC-4949-8173-FE39788EFF8D}" srcOrd="3" destOrd="0" presId="urn:microsoft.com/office/officeart/2018/2/layout/IconCircleList"/>
    <dgm:cxn modelId="{20B4F5EC-8471-43F3-95C3-5F85905ADD49}" type="presParOf" srcId="{E8E5A786-033A-461F-961D-9F63303D95EB}" destId="{6DEF0F4B-338B-4C4C-9E3A-4ADE81D580FD}" srcOrd="4" destOrd="0" presId="urn:microsoft.com/office/officeart/2018/2/layout/IconCircleList"/>
    <dgm:cxn modelId="{F31FBECD-C2D2-49E7-B282-67734F515595}" type="presParOf" srcId="{6DEF0F4B-338B-4C4C-9E3A-4ADE81D580FD}" destId="{BEF7D72E-5A4B-44A8-909F-83F5CE8EF4A7}" srcOrd="0" destOrd="0" presId="urn:microsoft.com/office/officeart/2018/2/layout/IconCircleList"/>
    <dgm:cxn modelId="{D7A9DCB9-9A4F-48FE-AAF2-D1D84506E220}" type="presParOf" srcId="{6DEF0F4B-338B-4C4C-9E3A-4ADE81D580FD}" destId="{3EB7E510-005E-43B2-BA39-111C3A479745}" srcOrd="1" destOrd="0" presId="urn:microsoft.com/office/officeart/2018/2/layout/IconCircleList"/>
    <dgm:cxn modelId="{77BF5226-C311-4096-9ABB-EA125318C112}" type="presParOf" srcId="{6DEF0F4B-338B-4C4C-9E3A-4ADE81D580FD}" destId="{DB0A3A31-35B9-487F-8661-74B4B6CA0EA1}" srcOrd="2" destOrd="0" presId="urn:microsoft.com/office/officeart/2018/2/layout/IconCircleList"/>
    <dgm:cxn modelId="{7AF2E870-7DE5-4DC7-8680-E302DC99E284}" type="presParOf" srcId="{6DEF0F4B-338B-4C4C-9E3A-4ADE81D580FD}" destId="{F03D44B1-2548-4FD0-9020-A1C170B0E217}" srcOrd="3" destOrd="0" presId="urn:microsoft.com/office/officeart/2018/2/layout/IconCircleList"/>
    <dgm:cxn modelId="{82C6A80D-3042-46C0-A580-0AEB3A44F966}" type="presParOf" srcId="{E8E5A786-033A-461F-961D-9F63303D95EB}" destId="{DDB3DF07-F11A-4BD6-BFD0-8B45AE07E3C5}" srcOrd="5" destOrd="0" presId="urn:microsoft.com/office/officeart/2018/2/layout/IconCircleList"/>
    <dgm:cxn modelId="{8664ADB4-B94E-47C2-A411-A37EB9255AFE}" type="presParOf" srcId="{E8E5A786-033A-461F-961D-9F63303D95EB}" destId="{3C56D7EC-7842-4422-A89C-82DC9C6A18A2}" srcOrd="6" destOrd="0" presId="urn:microsoft.com/office/officeart/2018/2/layout/IconCircleList"/>
    <dgm:cxn modelId="{C07CE8B6-0552-45DE-AB13-B04196DB4556}" type="presParOf" srcId="{3C56D7EC-7842-4422-A89C-82DC9C6A18A2}" destId="{3658D327-8636-43FB-97F5-F422B3E0B82C}" srcOrd="0" destOrd="0" presId="urn:microsoft.com/office/officeart/2018/2/layout/IconCircleList"/>
    <dgm:cxn modelId="{AF195D42-EC66-4459-BCFA-7BA0A80B31A1}" type="presParOf" srcId="{3C56D7EC-7842-4422-A89C-82DC9C6A18A2}" destId="{23B2B36B-5E92-44BF-9A0E-60BD26883F23}" srcOrd="1" destOrd="0" presId="urn:microsoft.com/office/officeart/2018/2/layout/IconCircleList"/>
    <dgm:cxn modelId="{281F7211-7535-489C-9E51-0F166C7FC79E}" type="presParOf" srcId="{3C56D7EC-7842-4422-A89C-82DC9C6A18A2}" destId="{BDBD286F-9811-4927-9100-5DD87071DA90}" srcOrd="2" destOrd="0" presId="urn:microsoft.com/office/officeart/2018/2/layout/IconCircleList"/>
    <dgm:cxn modelId="{ED98D22B-8572-4FC3-AE7E-813BC313DD08}" type="presParOf" srcId="{3C56D7EC-7842-4422-A89C-82DC9C6A18A2}" destId="{3A55933B-8C50-4E9A-B663-9BF7ACA503E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B0DBA-F659-4B13-9D72-614E8F246B03}">
      <dsp:nvSpPr>
        <dsp:cNvPr id="0" name=""/>
        <dsp:cNvSpPr/>
      </dsp:nvSpPr>
      <dsp:spPr>
        <a:xfrm>
          <a:off x="437006" y="46914"/>
          <a:ext cx="1242801" cy="124280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D39ABE-8391-4525-B77A-64528BBE6D7A}">
      <dsp:nvSpPr>
        <dsp:cNvPr id="0" name=""/>
        <dsp:cNvSpPr/>
      </dsp:nvSpPr>
      <dsp:spPr>
        <a:xfrm>
          <a:off x="697995" y="307902"/>
          <a:ext cx="720824" cy="7208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9D2E67-2216-4F88-AFF6-183623DDC617}">
      <dsp:nvSpPr>
        <dsp:cNvPr id="0" name=""/>
        <dsp:cNvSpPr/>
      </dsp:nvSpPr>
      <dsp:spPr>
        <a:xfrm>
          <a:off x="1946122" y="46914"/>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66750">
            <a:lnSpc>
              <a:spcPct val="90000"/>
            </a:lnSpc>
            <a:spcBef>
              <a:spcPct val="0"/>
            </a:spcBef>
            <a:spcAft>
              <a:spcPct val="35000"/>
            </a:spcAft>
            <a:buNone/>
          </a:pPr>
          <a:r>
            <a:rPr lang="en-GB" sz="1500" kern="1200" dirty="0"/>
            <a:t>Customer: Rasa is a well-known restaurant brand from Malaysia and has recently expanded its business to Toronto, Canada. </a:t>
          </a:r>
          <a:endParaRPr lang="en-US" sz="1500" kern="1200" dirty="0"/>
        </a:p>
      </dsp:txBody>
      <dsp:txXfrm>
        <a:off x="1946122" y="46914"/>
        <a:ext cx="2929459" cy="1242801"/>
      </dsp:txXfrm>
    </dsp:sp>
    <dsp:sp modelId="{97AFD5F0-F14C-4384-BEF5-83C358523C76}">
      <dsp:nvSpPr>
        <dsp:cNvPr id="0" name=""/>
        <dsp:cNvSpPr/>
      </dsp:nvSpPr>
      <dsp:spPr>
        <a:xfrm>
          <a:off x="5386018" y="46914"/>
          <a:ext cx="1242801" cy="124280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6EC7F5-91F4-4C0C-91F8-21CFCC5792A6}">
      <dsp:nvSpPr>
        <dsp:cNvPr id="0" name=""/>
        <dsp:cNvSpPr/>
      </dsp:nvSpPr>
      <dsp:spPr>
        <a:xfrm>
          <a:off x="5647006" y="307902"/>
          <a:ext cx="720824" cy="7208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2ACFDE-C523-4D96-ADFE-E97F356A946A}">
      <dsp:nvSpPr>
        <dsp:cNvPr id="0" name=""/>
        <dsp:cNvSpPr/>
      </dsp:nvSpPr>
      <dsp:spPr>
        <a:xfrm>
          <a:off x="6895133" y="46914"/>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66750">
            <a:lnSpc>
              <a:spcPct val="90000"/>
            </a:lnSpc>
            <a:spcBef>
              <a:spcPct val="0"/>
            </a:spcBef>
            <a:spcAft>
              <a:spcPct val="35000"/>
            </a:spcAft>
            <a:buNone/>
          </a:pPr>
          <a:r>
            <a:rPr lang="en-GB" sz="1500" kern="1200" dirty="0"/>
            <a:t>Business Problem: Due to the huge success of its first international branch in Toronto, the owners of Rasa have decided to expand their business in New York, a city known for its diverse population. </a:t>
          </a:r>
          <a:endParaRPr lang="en-US" sz="1500" kern="1200" dirty="0"/>
        </a:p>
      </dsp:txBody>
      <dsp:txXfrm>
        <a:off x="6895133" y="46914"/>
        <a:ext cx="2929459" cy="1242801"/>
      </dsp:txXfrm>
    </dsp:sp>
    <dsp:sp modelId="{BEF7D72E-5A4B-44A8-909F-83F5CE8EF4A7}">
      <dsp:nvSpPr>
        <dsp:cNvPr id="0" name=""/>
        <dsp:cNvSpPr/>
      </dsp:nvSpPr>
      <dsp:spPr>
        <a:xfrm>
          <a:off x="437006" y="1818032"/>
          <a:ext cx="1242801" cy="124280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7E510-005E-43B2-BA39-111C3A479745}">
      <dsp:nvSpPr>
        <dsp:cNvPr id="0" name=""/>
        <dsp:cNvSpPr/>
      </dsp:nvSpPr>
      <dsp:spPr>
        <a:xfrm>
          <a:off x="697995" y="2079020"/>
          <a:ext cx="720824" cy="7208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3D44B1-2548-4FD0-9020-A1C170B0E217}">
      <dsp:nvSpPr>
        <dsp:cNvPr id="0" name=""/>
        <dsp:cNvSpPr/>
      </dsp:nvSpPr>
      <dsp:spPr>
        <a:xfrm>
          <a:off x="1946122" y="1818032"/>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66750">
            <a:lnSpc>
              <a:spcPct val="90000"/>
            </a:lnSpc>
            <a:spcBef>
              <a:spcPct val="0"/>
            </a:spcBef>
            <a:spcAft>
              <a:spcPct val="35000"/>
            </a:spcAft>
            <a:buNone/>
          </a:pPr>
          <a:r>
            <a:rPr lang="en-GB" sz="1500" kern="1200" dirty="0"/>
            <a:t>Objective: The next step for the owners now is to identify a suitable location in one of New York City’s neighbourhood to open up the restaurant. </a:t>
          </a:r>
          <a:endParaRPr lang="en-US" sz="1500" kern="1200" dirty="0"/>
        </a:p>
      </dsp:txBody>
      <dsp:txXfrm>
        <a:off x="1946122" y="1818032"/>
        <a:ext cx="2929459" cy="1242801"/>
      </dsp:txXfrm>
    </dsp:sp>
    <dsp:sp modelId="{3658D327-8636-43FB-97F5-F422B3E0B82C}">
      <dsp:nvSpPr>
        <dsp:cNvPr id="0" name=""/>
        <dsp:cNvSpPr/>
      </dsp:nvSpPr>
      <dsp:spPr>
        <a:xfrm>
          <a:off x="5386018" y="1818032"/>
          <a:ext cx="1242801" cy="124280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B2B36B-5E92-44BF-9A0E-60BD26883F23}">
      <dsp:nvSpPr>
        <dsp:cNvPr id="0" name=""/>
        <dsp:cNvSpPr/>
      </dsp:nvSpPr>
      <dsp:spPr>
        <a:xfrm>
          <a:off x="5647006" y="2079020"/>
          <a:ext cx="720824" cy="7208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55933B-8C50-4E9A-B663-9BF7ACA503E7}">
      <dsp:nvSpPr>
        <dsp:cNvPr id="0" name=""/>
        <dsp:cNvSpPr/>
      </dsp:nvSpPr>
      <dsp:spPr>
        <a:xfrm>
          <a:off x="6895133" y="1818032"/>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66750">
            <a:lnSpc>
              <a:spcPct val="90000"/>
            </a:lnSpc>
            <a:spcBef>
              <a:spcPct val="0"/>
            </a:spcBef>
            <a:spcAft>
              <a:spcPct val="35000"/>
            </a:spcAft>
            <a:buNone/>
          </a:pPr>
          <a:r>
            <a:rPr lang="en-GB" sz="1500" kern="1200" dirty="0"/>
            <a:t>Target Audience: Besides being useful to the owners, this project can also assist other business owners looking to expand their businesses anywhere around New York city.</a:t>
          </a:r>
          <a:r>
            <a:rPr lang="en-MY" sz="1500" kern="1200" dirty="0"/>
            <a:t> </a:t>
          </a:r>
          <a:endParaRPr lang="en-US" sz="1500" kern="1200" dirty="0"/>
        </a:p>
      </dsp:txBody>
      <dsp:txXfrm>
        <a:off x="6895133" y="1818032"/>
        <a:ext cx="2929459" cy="124280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460D0-36AB-0144-A664-5B42C0001027}" type="datetimeFigureOut">
              <a:rPr lang="en-US" smtClean="0"/>
              <a:t>6/25/20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E400D-2776-7F45-A93C-59918A757020}" type="slidenum">
              <a:rPr lang="en-US" smtClean="0"/>
              <a:t>‹#›</a:t>
            </a:fld>
            <a:endParaRPr lang="en-US"/>
          </a:p>
        </p:txBody>
      </p:sp>
    </p:spTree>
    <p:extLst>
      <p:ext uri="{BB962C8B-B14F-4D97-AF65-F5344CB8AC3E}">
        <p14:creationId xmlns:p14="http://schemas.microsoft.com/office/powerpoint/2010/main" val="2390006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CE400D-2776-7F45-A93C-59918A757020}" type="slidenum">
              <a:rPr lang="en-US" smtClean="0"/>
              <a:t>3</a:t>
            </a:fld>
            <a:endParaRPr lang="en-US"/>
          </a:p>
        </p:txBody>
      </p:sp>
    </p:spTree>
    <p:extLst>
      <p:ext uri="{BB962C8B-B14F-4D97-AF65-F5344CB8AC3E}">
        <p14:creationId xmlns:p14="http://schemas.microsoft.com/office/powerpoint/2010/main" val="250721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6/25/20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589536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6/25/20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6352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6/25/20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33051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6/25/20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87366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76969C88-B244-455D-A017-012B25B1ACDD}" type="datetimeFigureOut">
              <a:rPr lang="en-US" smtClean="0"/>
              <a:t>6/25/20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843950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76969C88-B244-455D-A017-012B25B1ACDD}" type="datetimeFigureOut">
              <a:rPr lang="en-US" smtClean="0"/>
              <a:t>6/25/20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48170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76969C88-B244-455D-A017-012B25B1ACDD}" type="datetimeFigureOut">
              <a:rPr lang="en-US" smtClean="0"/>
              <a:pPr/>
              <a:t>6/25/20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7CE569E-9B7C-4CB9-AB80-C0841F922CFF}"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8289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6969C88-B244-455D-A017-012B25B1ACDD}" type="datetimeFigureOut">
              <a:rPr lang="en-US" smtClean="0"/>
              <a:t>6/25/20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7388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t>6/25/20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088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76969C88-B244-455D-A017-012B25B1ACDD}" type="datetimeFigureOut">
              <a:rPr lang="en-US" smtClean="0"/>
              <a:t>6/25/20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81755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6969C88-B244-455D-A017-012B25B1ACDD}" type="datetimeFigureOut">
              <a:rPr lang="en-US" smtClean="0"/>
              <a:t>6/25/20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15216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6969C88-B244-455D-A017-012B25B1ACDD}" type="datetimeFigureOut">
              <a:rPr lang="en-US" smtClean="0"/>
              <a:pPr/>
              <a:t>6/25/20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99971626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geo.nyu.edu/catalog/nyu_2451_3457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1F0BBA81-735A-4101-9286-C5A08EC62D65}"/>
              </a:ext>
            </a:extLst>
          </p:cNvPr>
          <p:cNvPicPr>
            <a:picLocks noChangeAspect="1"/>
          </p:cNvPicPr>
          <p:nvPr/>
        </p:nvPicPr>
        <p:blipFill rotWithShape="1">
          <a:blip r:embed="rId2"/>
          <a:srcRect t="25522" b="18228"/>
          <a:stretch/>
        </p:blipFill>
        <p:spPr>
          <a:xfrm>
            <a:off x="20" y="10"/>
            <a:ext cx="12191980" cy="6857990"/>
          </a:xfrm>
          <a:prstGeom prst="rect">
            <a:avLst/>
          </a:prstGeom>
        </p:spPr>
      </p:pic>
      <p:sp>
        <p:nvSpPr>
          <p:cNvPr id="2" name="Title 1">
            <a:extLst>
              <a:ext uri="{FF2B5EF4-FFF2-40B4-BE49-F238E27FC236}">
                <a16:creationId xmlns:a16="http://schemas.microsoft.com/office/drawing/2014/main" id="{332CDA59-48B8-E443-8083-E53683252582}"/>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b="1">
                <a:solidFill>
                  <a:schemeClr val="tx1"/>
                </a:solidFill>
              </a:rPr>
              <a:t>The Battle of the Neighborhoods</a:t>
            </a:r>
          </a:p>
        </p:txBody>
      </p:sp>
    </p:spTree>
    <p:extLst>
      <p:ext uri="{BB962C8B-B14F-4D97-AF65-F5344CB8AC3E}">
        <p14:creationId xmlns:p14="http://schemas.microsoft.com/office/powerpoint/2010/main" val="213563518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8EE829-08D2-7146-B475-D46E29C43688}"/>
              </a:ext>
            </a:extLst>
          </p:cNvPr>
          <p:cNvSpPr>
            <a:spLocks noGrp="1"/>
          </p:cNvSpPr>
          <p:nvPr>
            <p:ph idx="1"/>
          </p:nvPr>
        </p:nvSpPr>
        <p:spPr>
          <a:xfrm>
            <a:off x="1316984" y="1283546"/>
            <a:ext cx="5715917" cy="3914063"/>
          </a:xfrm>
        </p:spPr>
        <p:txBody>
          <a:bodyPr anchor="ctr">
            <a:normAutofit/>
          </a:bodyPr>
          <a:lstStyle/>
          <a:p>
            <a:pPr algn="just"/>
            <a:r>
              <a:rPr lang="en-GB" dirty="0">
                <a:solidFill>
                  <a:srgbClr val="404040"/>
                </a:solidFill>
              </a:rPr>
              <a:t>Using K-Means clustering on location data for New York and Foursquare API, we were able to narrow down 40 different neighbourhoods into 5 different clusters. </a:t>
            </a:r>
          </a:p>
          <a:p>
            <a:pPr algn="just"/>
            <a:r>
              <a:rPr lang="en-GB" dirty="0">
                <a:solidFill>
                  <a:srgbClr val="404040"/>
                </a:solidFill>
              </a:rPr>
              <a:t>Based on the analysis done in this study, we have decided that the best place for Rasa to expand their business is in Cluster 2.</a:t>
            </a:r>
            <a:r>
              <a:rPr lang="en-MY" dirty="0">
                <a:solidFill>
                  <a:srgbClr val="404040"/>
                </a:solidFill>
              </a:rPr>
              <a:t> </a:t>
            </a:r>
          </a:p>
          <a:p>
            <a:pPr algn="just"/>
            <a:r>
              <a:rPr lang="en-GB" dirty="0">
                <a:solidFill>
                  <a:srgbClr val="404040"/>
                </a:solidFill>
              </a:rPr>
              <a:t>While Cluster 1 is could also be a potential location, Cluster 2 reduces competition risk. </a:t>
            </a:r>
          </a:p>
          <a:p>
            <a:pPr algn="just"/>
            <a:r>
              <a:rPr lang="en-GB" dirty="0">
                <a:solidFill>
                  <a:srgbClr val="404040"/>
                </a:solidFill>
              </a:rPr>
              <a:t>However, once Rasa has established itself in New York City with its upcoming branch, it could be a good idea for Rasa to expand in Cluster 1 as well. </a:t>
            </a:r>
            <a:endParaRPr lang="en-US" dirty="0">
              <a:solidFill>
                <a:srgbClr val="404040"/>
              </a:solidFill>
            </a:endParaRPr>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98ECB-4372-2943-A222-8E2165AEEBE5}"/>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2300">
                <a:solidFill>
                  <a:srgbClr val="FFFFFF"/>
                </a:solidFill>
              </a:rPr>
              <a:t>conclusion</a:t>
            </a:r>
          </a:p>
        </p:txBody>
      </p:sp>
    </p:spTree>
    <p:extLst>
      <p:ext uri="{BB962C8B-B14F-4D97-AF65-F5344CB8AC3E}">
        <p14:creationId xmlns:p14="http://schemas.microsoft.com/office/powerpoint/2010/main" val="696731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CDE10-9A28-374A-8304-81D6580A1EEF}"/>
              </a:ext>
            </a:extLst>
          </p:cNvPr>
          <p:cNvSpPr>
            <a:spLocks noGrp="1"/>
          </p:cNvSpPr>
          <p:nvPr>
            <p:ph type="title"/>
          </p:nvPr>
        </p:nvSpPr>
        <p:spPr>
          <a:xfrm>
            <a:off x="2231136" y="964692"/>
            <a:ext cx="7729728" cy="1188720"/>
          </a:xfrm>
        </p:spPr>
        <p:txBody>
          <a:bodyPr>
            <a:normAutofit/>
          </a:bodyPr>
          <a:lstStyle/>
          <a:p>
            <a:r>
              <a:rPr lang="en-US" dirty="0"/>
              <a:t>Introduction</a:t>
            </a:r>
          </a:p>
        </p:txBody>
      </p:sp>
      <p:graphicFrame>
        <p:nvGraphicFramePr>
          <p:cNvPr id="5" name="Content Placeholder 2">
            <a:extLst>
              <a:ext uri="{FF2B5EF4-FFF2-40B4-BE49-F238E27FC236}">
                <a16:creationId xmlns:a16="http://schemas.microsoft.com/office/drawing/2014/main" id="{364D4CFD-3F4C-4464-BCAD-73B5CE3537C0}"/>
              </a:ext>
            </a:extLst>
          </p:cNvPr>
          <p:cNvGraphicFramePr>
            <a:graphicFrameLocks noGrp="1"/>
          </p:cNvGraphicFramePr>
          <p:nvPr>
            <p:ph idx="1"/>
            <p:extLst>
              <p:ext uri="{D42A27DB-BD31-4B8C-83A1-F6EECF244321}">
                <p14:modId xmlns:p14="http://schemas.microsoft.com/office/powerpoint/2010/main" val="2521011415"/>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7079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A93B-E990-C346-89D9-627DBB44B305}"/>
              </a:ext>
            </a:extLst>
          </p:cNvPr>
          <p:cNvSpPr>
            <a:spLocks noGrp="1"/>
          </p:cNvSpPr>
          <p:nvPr>
            <p:ph type="title"/>
          </p:nvPr>
        </p:nvSpPr>
        <p:spPr>
          <a:xfrm>
            <a:off x="804672" y="964692"/>
            <a:ext cx="5894832" cy="1188720"/>
          </a:xfrm>
        </p:spPr>
        <p:txBody>
          <a:bodyPr>
            <a:normAutofit/>
          </a:bodyPr>
          <a:lstStyle/>
          <a:p>
            <a:r>
              <a:rPr lang="en-US" dirty="0"/>
              <a:t>DATA</a:t>
            </a:r>
          </a:p>
        </p:txBody>
      </p:sp>
      <p:sp>
        <p:nvSpPr>
          <p:cNvPr id="3" name="Content Placeholder 2">
            <a:extLst>
              <a:ext uri="{FF2B5EF4-FFF2-40B4-BE49-F238E27FC236}">
                <a16:creationId xmlns:a16="http://schemas.microsoft.com/office/drawing/2014/main" id="{F9D4A678-3520-A749-AD9A-B735EF269BC1}"/>
              </a:ext>
            </a:extLst>
          </p:cNvPr>
          <p:cNvSpPr>
            <a:spLocks noGrp="1"/>
          </p:cNvSpPr>
          <p:nvPr>
            <p:ph idx="1"/>
          </p:nvPr>
        </p:nvSpPr>
        <p:spPr>
          <a:xfrm>
            <a:off x="803243" y="2638044"/>
            <a:ext cx="5963317" cy="3263206"/>
          </a:xfrm>
        </p:spPr>
        <p:txBody>
          <a:bodyPr>
            <a:normAutofit/>
          </a:bodyPr>
          <a:lstStyle/>
          <a:p>
            <a:r>
              <a:rPr lang="en-US" dirty="0"/>
              <a:t>New York location data: </a:t>
            </a:r>
            <a:r>
              <a:rPr lang="en-MY" dirty="0">
                <a:hlinkClick r:id="rId3"/>
              </a:rPr>
              <a:t>https://geo.nyu.edu/catalog/nyu_2451_34572</a:t>
            </a:r>
            <a:r>
              <a:rPr lang="en-MY" dirty="0"/>
              <a:t>. </a:t>
            </a:r>
            <a:endParaRPr lang="en-US" dirty="0"/>
          </a:p>
          <a:p>
            <a:r>
              <a:rPr lang="en-US" dirty="0"/>
              <a:t>Contains 5 boroughs and 306 </a:t>
            </a:r>
            <a:r>
              <a:rPr lang="en-US" dirty="0" err="1"/>
              <a:t>neighbourhoods</a:t>
            </a:r>
            <a:endParaRPr lang="en-US" dirty="0"/>
          </a:p>
          <a:p>
            <a:r>
              <a:rPr lang="en-MY" dirty="0"/>
              <a:t>Using this dataset, we extract features that will be used in the analysis, which are Borough, Neighbourhood, Latitude, and Longitude.</a:t>
            </a:r>
          </a:p>
          <a:p>
            <a:endParaRPr lang="en-MY" dirty="0"/>
          </a:p>
          <a:p>
            <a:endParaRPr lang="en-MY" dirty="0"/>
          </a:p>
        </p:txBody>
      </p:sp>
      <p:sp>
        <p:nvSpPr>
          <p:cNvPr id="9" name="Rectangle 8">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3F510822-4289-CB49-8159-EF17656E741B}"/>
              </a:ext>
            </a:extLst>
          </p:cNvPr>
          <p:cNvPicPr/>
          <p:nvPr/>
        </p:nvPicPr>
        <p:blipFill>
          <a:blip r:embed="rId4">
            <a:extLst>
              <a:ext uri="{28A0092B-C50C-407E-A947-70E740481C1C}">
                <a14:useLocalDpi xmlns:a14="http://schemas.microsoft.com/office/drawing/2010/main" val="0"/>
              </a:ext>
            </a:extLst>
          </a:blip>
          <a:stretch>
            <a:fillRect/>
          </a:stretch>
        </p:blipFill>
        <p:spPr>
          <a:xfrm>
            <a:off x="7715890" y="2513496"/>
            <a:ext cx="3328416" cy="1838949"/>
          </a:xfrm>
          <a:prstGeom prst="rect">
            <a:avLst/>
          </a:prstGeom>
        </p:spPr>
      </p:pic>
    </p:spTree>
    <p:extLst>
      <p:ext uri="{BB962C8B-B14F-4D97-AF65-F5344CB8AC3E}">
        <p14:creationId xmlns:p14="http://schemas.microsoft.com/office/powerpoint/2010/main" val="3118401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B399-828F-444C-983D-1B1FC3B336E8}"/>
              </a:ext>
            </a:extLst>
          </p:cNvPr>
          <p:cNvSpPr>
            <a:spLocks noGrp="1"/>
          </p:cNvSpPr>
          <p:nvPr>
            <p:ph type="title"/>
          </p:nvPr>
        </p:nvSpPr>
        <p:spPr>
          <a:xfrm>
            <a:off x="804672" y="964692"/>
            <a:ext cx="3849624" cy="1188720"/>
          </a:xfrm>
        </p:spPr>
        <p:txBody>
          <a:bodyPr>
            <a:normAutofit/>
          </a:bodyPr>
          <a:lstStyle/>
          <a:p>
            <a:r>
              <a:rPr lang="en-US" dirty="0"/>
              <a:t>DATA</a:t>
            </a:r>
          </a:p>
        </p:txBody>
      </p:sp>
      <p:sp>
        <p:nvSpPr>
          <p:cNvPr id="8" name="Content Placeholder 7">
            <a:extLst>
              <a:ext uri="{FF2B5EF4-FFF2-40B4-BE49-F238E27FC236}">
                <a16:creationId xmlns:a16="http://schemas.microsoft.com/office/drawing/2014/main" id="{E48142E3-2ED5-4992-8856-44470BDCBD0B}"/>
              </a:ext>
            </a:extLst>
          </p:cNvPr>
          <p:cNvSpPr>
            <a:spLocks noGrp="1"/>
          </p:cNvSpPr>
          <p:nvPr>
            <p:ph idx="1"/>
          </p:nvPr>
        </p:nvSpPr>
        <p:spPr>
          <a:xfrm>
            <a:off x="804672" y="2638044"/>
            <a:ext cx="3849624" cy="3101983"/>
          </a:xfrm>
        </p:spPr>
        <p:txBody>
          <a:bodyPr>
            <a:normAutofit fontScale="92500" lnSpcReduction="10000"/>
          </a:bodyPr>
          <a:lstStyle/>
          <a:p>
            <a:r>
              <a:rPr lang="en-MY" dirty="0"/>
              <a:t>However, notice how there are too many neighbourhoods to analyse. </a:t>
            </a:r>
          </a:p>
          <a:p>
            <a:pPr algn="just"/>
            <a:r>
              <a:rPr lang="en-MY" dirty="0"/>
              <a:t>To overcome this problem, we focus on only one borough instead, which is Manhattan, since that is where most of New York City’s main attractions (Broadway, Central Park, and Empire State Building) are located at. </a:t>
            </a:r>
          </a:p>
          <a:p>
            <a:pPr algn="just"/>
            <a:r>
              <a:rPr lang="en-MY" dirty="0"/>
              <a:t>By doing this, we managed to narrow down the initial dataset into 40 neighbourhoods .</a:t>
            </a:r>
            <a:endParaRPr lang="en-US" dirty="0"/>
          </a:p>
        </p:txBody>
      </p:sp>
      <p:pic>
        <p:nvPicPr>
          <p:cNvPr id="9" name="Picture 8" descr="A picture containing text, map&#10;&#10;Description automatically generated">
            <a:extLst>
              <a:ext uri="{FF2B5EF4-FFF2-40B4-BE49-F238E27FC236}">
                <a16:creationId xmlns:a16="http://schemas.microsoft.com/office/drawing/2014/main" id="{61C802E8-34E8-A24E-B261-68DD8CE44AD7}"/>
              </a:ext>
            </a:extLst>
          </p:cNvPr>
          <p:cNvPicPr/>
          <p:nvPr/>
        </p:nvPicPr>
        <p:blipFill rotWithShape="1">
          <a:blip r:embed="rId2" cstate="print">
            <a:extLst>
              <a:ext uri="{28A0092B-C50C-407E-A947-70E740481C1C}">
                <a14:useLocalDpi xmlns:a14="http://schemas.microsoft.com/office/drawing/2010/main" val="0"/>
              </a:ext>
            </a:extLst>
          </a:blip>
          <a:srcRect t="11504" r="2" b="3793"/>
          <a:stretch/>
        </p:blipFill>
        <p:spPr>
          <a:xfrm>
            <a:off x="5452903" y="3447288"/>
            <a:ext cx="6739097" cy="3410712"/>
          </a:xfrm>
          <a:prstGeom prst="rect">
            <a:avLst/>
          </a:prstGeom>
        </p:spPr>
      </p:pic>
      <p:pic>
        <p:nvPicPr>
          <p:cNvPr id="4" name="Content Placeholder 3" descr="A close up of a map&#10;&#10;Description automatically generated">
            <a:extLst>
              <a:ext uri="{FF2B5EF4-FFF2-40B4-BE49-F238E27FC236}">
                <a16:creationId xmlns:a16="http://schemas.microsoft.com/office/drawing/2014/main" id="{7A2D8514-13C7-874C-944A-DE349F1AC398}"/>
              </a:ext>
            </a:extLst>
          </p:cNvPr>
          <p:cNvPicPr>
            <a:picLocks/>
          </p:cNvPicPr>
          <p:nvPr/>
        </p:nvPicPr>
        <p:blipFill rotWithShape="1">
          <a:blip r:embed="rId3" cstate="print">
            <a:extLst>
              <a:ext uri="{28A0092B-C50C-407E-A947-70E740481C1C}">
                <a14:useLocalDpi xmlns:a14="http://schemas.microsoft.com/office/drawing/2010/main" val="0"/>
              </a:ext>
            </a:extLst>
          </a:blip>
          <a:srcRect t="6692" r="2" b="8605"/>
          <a:stretch/>
        </p:blipFill>
        <p:spPr>
          <a:xfrm>
            <a:off x="5453178" y="-2"/>
            <a:ext cx="6739097" cy="3410712"/>
          </a:xfrm>
          <a:prstGeom prst="rect">
            <a:avLst/>
          </a:prstGeom>
        </p:spPr>
      </p:pic>
    </p:spTree>
    <p:extLst>
      <p:ext uri="{BB962C8B-B14F-4D97-AF65-F5344CB8AC3E}">
        <p14:creationId xmlns:p14="http://schemas.microsoft.com/office/powerpoint/2010/main" val="4159139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EAABA-D759-2D42-B149-6723FA21327F}"/>
              </a:ext>
            </a:extLst>
          </p:cNvPr>
          <p:cNvSpPr>
            <a:spLocks noGrp="1"/>
          </p:cNvSpPr>
          <p:nvPr>
            <p:ph type="title"/>
          </p:nvPr>
        </p:nvSpPr>
        <p:spPr>
          <a:xfrm>
            <a:off x="804672" y="964692"/>
            <a:ext cx="3066937" cy="1188720"/>
          </a:xfrm>
        </p:spPr>
        <p:txBody>
          <a:bodyPr>
            <a:normAutofit/>
          </a:bodyPr>
          <a:lstStyle/>
          <a:p>
            <a:r>
              <a:rPr lang="en-US"/>
              <a:t>DATA</a:t>
            </a:r>
            <a:endParaRPr lang="en-US" dirty="0"/>
          </a:p>
        </p:txBody>
      </p:sp>
      <p:sp>
        <p:nvSpPr>
          <p:cNvPr id="8" name="Content Placeholder 7">
            <a:extLst>
              <a:ext uri="{FF2B5EF4-FFF2-40B4-BE49-F238E27FC236}">
                <a16:creationId xmlns:a16="http://schemas.microsoft.com/office/drawing/2014/main" id="{B05F4549-6CD6-481A-998A-33A3959990D2}"/>
              </a:ext>
            </a:extLst>
          </p:cNvPr>
          <p:cNvSpPr>
            <a:spLocks noGrp="1"/>
          </p:cNvSpPr>
          <p:nvPr>
            <p:ph idx="1"/>
          </p:nvPr>
        </p:nvSpPr>
        <p:spPr>
          <a:xfrm>
            <a:off x="803244" y="2638044"/>
            <a:ext cx="3063765" cy="3263206"/>
          </a:xfrm>
        </p:spPr>
        <p:txBody>
          <a:bodyPr>
            <a:normAutofit lnSpcReduction="10000"/>
          </a:bodyPr>
          <a:lstStyle/>
          <a:p>
            <a:pPr algn="just"/>
            <a:r>
              <a:rPr lang="en-MY" dirty="0"/>
              <a:t>Once we are satisfied with our final </a:t>
            </a:r>
            <a:r>
              <a:rPr lang="en-MY" dirty="0" err="1"/>
              <a:t>dataframe</a:t>
            </a:r>
            <a:r>
              <a:rPr lang="en-MY" dirty="0"/>
              <a:t>, we proceed to explore venues available in each neighbourhood. </a:t>
            </a:r>
          </a:p>
          <a:p>
            <a:pPr algn="just"/>
            <a:r>
              <a:rPr lang="en-MY" dirty="0"/>
              <a:t>To do this, we extract information from Foursquare and identify the top 100 most common venues within a radius of 500 meters in each neighbourhood. </a:t>
            </a:r>
            <a:endParaRPr lang="en-US" dirty="0"/>
          </a:p>
        </p:txBody>
      </p:sp>
      <p:sp>
        <p:nvSpPr>
          <p:cNvPr id="11" name="Rectangle 10">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0444FB13-E9A3-4140-A142-CD9B5A79608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823366" y="2755778"/>
            <a:ext cx="6227064" cy="1354385"/>
          </a:xfrm>
          <a:prstGeom prst="rect">
            <a:avLst/>
          </a:prstGeom>
        </p:spPr>
      </p:pic>
    </p:spTree>
    <p:extLst>
      <p:ext uri="{BB962C8B-B14F-4D97-AF65-F5344CB8AC3E}">
        <p14:creationId xmlns:p14="http://schemas.microsoft.com/office/powerpoint/2010/main" val="16096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2867-F965-6D46-8C5E-3627D5DE4C79}"/>
              </a:ext>
            </a:extLst>
          </p:cNvPr>
          <p:cNvSpPr>
            <a:spLocks noGrp="1"/>
          </p:cNvSpPr>
          <p:nvPr>
            <p:ph type="title"/>
          </p:nvPr>
        </p:nvSpPr>
        <p:spPr>
          <a:xfrm>
            <a:off x="804672" y="964692"/>
            <a:ext cx="3066937" cy="1188720"/>
          </a:xfrm>
        </p:spPr>
        <p:txBody>
          <a:bodyPr>
            <a:normAutofit/>
          </a:bodyPr>
          <a:lstStyle/>
          <a:p>
            <a:r>
              <a:rPr lang="en-US" sz="2400"/>
              <a:t>Methodology</a:t>
            </a:r>
          </a:p>
        </p:txBody>
      </p:sp>
      <p:sp>
        <p:nvSpPr>
          <p:cNvPr id="3" name="Content Placeholder 2">
            <a:extLst>
              <a:ext uri="{FF2B5EF4-FFF2-40B4-BE49-F238E27FC236}">
                <a16:creationId xmlns:a16="http://schemas.microsoft.com/office/drawing/2014/main" id="{454AB92A-3E86-D641-B615-E3E54ED92F0D}"/>
              </a:ext>
            </a:extLst>
          </p:cNvPr>
          <p:cNvSpPr>
            <a:spLocks noGrp="1"/>
          </p:cNvSpPr>
          <p:nvPr>
            <p:ph idx="1"/>
          </p:nvPr>
        </p:nvSpPr>
        <p:spPr>
          <a:xfrm>
            <a:off x="803244" y="2638044"/>
            <a:ext cx="3063765" cy="3263206"/>
          </a:xfrm>
        </p:spPr>
        <p:txBody>
          <a:bodyPr>
            <a:normAutofit/>
          </a:bodyPr>
          <a:lstStyle/>
          <a:p>
            <a:pPr algn="just">
              <a:lnSpc>
                <a:spcPct val="90000"/>
              </a:lnSpc>
            </a:pPr>
            <a:r>
              <a:rPr lang="en-GB" sz="1100" dirty="0"/>
              <a:t>Since the name of venues are of no value to us, we decide to look at the venue category instead.</a:t>
            </a:r>
            <a:r>
              <a:rPr lang="en-MY" sz="1100" dirty="0"/>
              <a:t> </a:t>
            </a:r>
          </a:p>
          <a:p>
            <a:pPr algn="just">
              <a:lnSpc>
                <a:spcPct val="90000"/>
              </a:lnSpc>
            </a:pPr>
            <a:r>
              <a:rPr lang="en-GB" sz="1100" dirty="0"/>
              <a:t>However, looking at the venue categories individually in each neighbourhood will not provide any sort of analysis to us.</a:t>
            </a:r>
            <a:r>
              <a:rPr lang="en-MY" sz="1100" dirty="0"/>
              <a:t> </a:t>
            </a:r>
          </a:p>
          <a:p>
            <a:pPr algn="just">
              <a:lnSpc>
                <a:spcPct val="90000"/>
              </a:lnSpc>
            </a:pPr>
            <a:r>
              <a:rPr lang="en-GB" sz="1100" dirty="0"/>
              <a:t>Hence, we take the mean of the frequency of occurrence of each category and group rows by neighbourhood. </a:t>
            </a:r>
          </a:p>
          <a:p>
            <a:pPr algn="just">
              <a:lnSpc>
                <a:spcPct val="90000"/>
              </a:lnSpc>
            </a:pPr>
            <a:r>
              <a:rPr lang="en-MY" sz="1100" dirty="0"/>
              <a:t>However, there are a total of 328 unique venue categories to look at. To further assist our analysis, we narrow it down to only the 10 most common venue categories in each neighbourhood. </a:t>
            </a:r>
            <a:endParaRPr lang="en-US" sz="1100" dirty="0"/>
          </a:p>
        </p:txBody>
      </p:sp>
      <p:sp>
        <p:nvSpPr>
          <p:cNvPr id="16" name="Rectangle 15">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CD4C029E-D435-4947-B051-28E5401C6AA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823366" y="2522263"/>
            <a:ext cx="6227064" cy="1821415"/>
          </a:xfrm>
          <a:prstGeom prst="rect">
            <a:avLst/>
          </a:prstGeom>
        </p:spPr>
      </p:pic>
    </p:spTree>
    <p:extLst>
      <p:ext uri="{BB962C8B-B14F-4D97-AF65-F5344CB8AC3E}">
        <p14:creationId xmlns:p14="http://schemas.microsoft.com/office/powerpoint/2010/main" val="2077871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01BC6-5BA2-E645-9B59-9CB79CF57D5D}"/>
              </a:ext>
            </a:extLst>
          </p:cNvPr>
          <p:cNvSpPr>
            <a:spLocks noGrp="1"/>
          </p:cNvSpPr>
          <p:nvPr>
            <p:ph type="title"/>
          </p:nvPr>
        </p:nvSpPr>
        <p:spPr>
          <a:xfrm>
            <a:off x="804672" y="964692"/>
            <a:ext cx="3066937" cy="1188720"/>
          </a:xfrm>
        </p:spPr>
        <p:txBody>
          <a:bodyPr>
            <a:normAutofit/>
          </a:bodyPr>
          <a:lstStyle/>
          <a:p>
            <a:r>
              <a:rPr lang="en-US" sz="2400"/>
              <a:t>METHODOLOGY</a:t>
            </a:r>
          </a:p>
        </p:txBody>
      </p:sp>
      <p:sp>
        <p:nvSpPr>
          <p:cNvPr id="3" name="Content Placeholder 2">
            <a:extLst>
              <a:ext uri="{FF2B5EF4-FFF2-40B4-BE49-F238E27FC236}">
                <a16:creationId xmlns:a16="http://schemas.microsoft.com/office/drawing/2014/main" id="{0A46DD4E-9802-8E42-815B-D282ED3563DA}"/>
              </a:ext>
            </a:extLst>
          </p:cNvPr>
          <p:cNvSpPr>
            <a:spLocks noGrp="1"/>
          </p:cNvSpPr>
          <p:nvPr>
            <p:ph idx="1"/>
          </p:nvPr>
        </p:nvSpPr>
        <p:spPr>
          <a:xfrm>
            <a:off x="803244" y="2638044"/>
            <a:ext cx="3063765" cy="3263206"/>
          </a:xfrm>
        </p:spPr>
        <p:txBody>
          <a:bodyPr>
            <a:normAutofit/>
          </a:bodyPr>
          <a:lstStyle/>
          <a:p>
            <a:pPr algn="just"/>
            <a:r>
              <a:rPr lang="en-GB" dirty="0"/>
              <a:t>Now that we have obtained the top 10 most common venue in each neighbourhood, we will use K-Means clustering to group the neighbourhoods into 5 different clusters.</a:t>
            </a:r>
            <a:r>
              <a:rPr lang="en-MY" dirty="0"/>
              <a:t> </a:t>
            </a:r>
          </a:p>
          <a:p>
            <a:pPr algn="just"/>
            <a:r>
              <a:rPr lang="en-GB" dirty="0"/>
              <a:t>We append the cluster labels, latitude, and longitude for each neighbourhood</a:t>
            </a:r>
            <a:r>
              <a:rPr lang="en-MY" dirty="0"/>
              <a:t>.</a:t>
            </a:r>
            <a:endParaRPr lang="en-US" dirty="0"/>
          </a:p>
        </p:txBody>
      </p:sp>
      <p:sp>
        <p:nvSpPr>
          <p:cNvPr id="9" name="Rectangle 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BD7DC05D-DE39-9146-ABB0-8ADC294FE5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823366" y="2459993"/>
            <a:ext cx="6227064" cy="1945955"/>
          </a:xfrm>
          <a:prstGeom prst="rect">
            <a:avLst/>
          </a:prstGeom>
        </p:spPr>
      </p:pic>
    </p:spTree>
    <p:extLst>
      <p:ext uri="{BB962C8B-B14F-4D97-AF65-F5344CB8AC3E}">
        <p14:creationId xmlns:p14="http://schemas.microsoft.com/office/powerpoint/2010/main" val="1248293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473B2-FAA7-E044-B2E4-078F688D8AF4}"/>
              </a:ext>
            </a:extLst>
          </p:cNvPr>
          <p:cNvSpPr>
            <a:spLocks noGrp="1"/>
          </p:cNvSpPr>
          <p:nvPr>
            <p:ph type="title"/>
          </p:nvPr>
        </p:nvSpPr>
        <p:spPr>
          <a:xfrm>
            <a:off x="804670" y="978776"/>
            <a:ext cx="3044953" cy="1174991"/>
          </a:xfrm>
        </p:spPr>
        <p:txBody>
          <a:bodyPr>
            <a:normAutofit/>
          </a:bodyPr>
          <a:lstStyle/>
          <a:p>
            <a:r>
              <a:rPr lang="en-US" sz="2000"/>
              <a:t>results</a:t>
            </a:r>
          </a:p>
        </p:txBody>
      </p:sp>
      <p:sp>
        <p:nvSpPr>
          <p:cNvPr id="22" name="Content Placeholder 7">
            <a:extLst>
              <a:ext uri="{FF2B5EF4-FFF2-40B4-BE49-F238E27FC236}">
                <a16:creationId xmlns:a16="http://schemas.microsoft.com/office/drawing/2014/main" id="{26E5CB0B-2260-47AF-A541-29ADFB19AA40}"/>
              </a:ext>
            </a:extLst>
          </p:cNvPr>
          <p:cNvSpPr>
            <a:spLocks noGrp="1"/>
          </p:cNvSpPr>
          <p:nvPr>
            <p:ph idx="1"/>
          </p:nvPr>
        </p:nvSpPr>
        <p:spPr>
          <a:xfrm>
            <a:off x="804670" y="2640692"/>
            <a:ext cx="3044952" cy="3749222"/>
          </a:xfrm>
        </p:spPr>
        <p:txBody>
          <a:bodyPr>
            <a:normAutofit/>
          </a:bodyPr>
          <a:lstStyle/>
          <a:p>
            <a:r>
              <a:rPr lang="en-US" sz="1600" dirty="0"/>
              <a:t>Cluster 1 (Red):</a:t>
            </a:r>
          </a:p>
          <a:p>
            <a:pPr lvl="1"/>
            <a:r>
              <a:rPr lang="en-US" sz="1400" dirty="0"/>
              <a:t>20 </a:t>
            </a:r>
            <a:r>
              <a:rPr lang="en-US" sz="1400" dirty="0" err="1"/>
              <a:t>Neighbourhoods</a:t>
            </a:r>
            <a:endParaRPr lang="en-US" sz="1400" dirty="0"/>
          </a:p>
          <a:p>
            <a:r>
              <a:rPr lang="en-US" sz="1600" dirty="0"/>
              <a:t>Cluster 2 (Purple):</a:t>
            </a:r>
          </a:p>
          <a:p>
            <a:pPr lvl="1"/>
            <a:r>
              <a:rPr lang="en-US" sz="1400" dirty="0"/>
              <a:t>9 </a:t>
            </a:r>
            <a:r>
              <a:rPr lang="en-US" sz="1400" dirty="0" err="1"/>
              <a:t>Neighbourhoods</a:t>
            </a:r>
            <a:endParaRPr lang="en-US" sz="1400" dirty="0"/>
          </a:p>
          <a:p>
            <a:r>
              <a:rPr lang="en-US" sz="1600" dirty="0"/>
              <a:t>Cluster 3 (Blue):</a:t>
            </a:r>
          </a:p>
          <a:p>
            <a:pPr lvl="1"/>
            <a:r>
              <a:rPr lang="en-US" sz="1400" dirty="0"/>
              <a:t>1 </a:t>
            </a:r>
            <a:r>
              <a:rPr lang="en-US" sz="1400" dirty="0" err="1"/>
              <a:t>Neighbourhood</a:t>
            </a:r>
            <a:endParaRPr lang="en-US" sz="1400" dirty="0"/>
          </a:p>
          <a:p>
            <a:r>
              <a:rPr lang="en-US" sz="1600" dirty="0"/>
              <a:t>Cluster 4 (Teal):</a:t>
            </a:r>
          </a:p>
          <a:p>
            <a:pPr lvl="1"/>
            <a:r>
              <a:rPr lang="en-US" sz="1400" dirty="0"/>
              <a:t>9 </a:t>
            </a:r>
            <a:r>
              <a:rPr lang="en-US" sz="1400" dirty="0" err="1"/>
              <a:t>Neighbourhoods</a:t>
            </a:r>
            <a:endParaRPr lang="en-US" sz="1400" dirty="0"/>
          </a:p>
          <a:p>
            <a:r>
              <a:rPr lang="en-US" sz="1600" dirty="0"/>
              <a:t>Cluster 5 (Orange)</a:t>
            </a:r>
          </a:p>
          <a:p>
            <a:pPr lvl="1"/>
            <a:r>
              <a:rPr lang="en-US" sz="1400" dirty="0"/>
              <a:t>1 </a:t>
            </a:r>
            <a:r>
              <a:rPr lang="en-US" sz="1400" dirty="0" err="1"/>
              <a:t>Neighbourhood</a:t>
            </a:r>
            <a:endParaRPr lang="en-US" sz="1400" dirty="0"/>
          </a:p>
        </p:txBody>
      </p:sp>
      <p:pic>
        <p:nvPicPr>
          <p:cNvPr id="4" name="Content Placeholder 3" descr="A picture containing text, map&#10;&#10;Description automatically generated">
            <a:extLst>
              <a:ext uri="{FF2B5EF4-FFF2-40B4-BE49-F238E27FC236}">
                <a16:creationId xmlns:a16="http://schemas.microsoft.com/office/drawing/2014/main" id="{B113B439-9D7A-0546-A41A-9FCA0C041A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73" r="23329"/>
          <a:stretch/>
        </p:blipFill>
        <p:spPr>
          <a:xfrm>
            <a:off x="4654296" y="10"/>
            <a:ext cx="7537704" cy="6857990"/>
          </a:xfrm>
          <a:prstGeom prst="rect">
            <a:avLst/>
          </a:prstGeom>
        </p:spPr>
      </p:pic>
    </p:spTree>
    <p:extLst>
      <p:ext uri="{BB962C8B-B14F-4D97-AF65-F5344CB8AC3E}">
        <p14:creationId xmlns:p14="http://schemas.microsoft.com/office/powerpoint/2010/main" val="269684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15562-590F-9245-8817-5FDF44D7F86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97C001A4-CC83-B347-ABFA-5D2D7374E9B3}"/>
              </a:ext>
            </a:extLst>
          </p:cNvPr>
          <p:cNvSpPr>
            <a:spLocks noGrp="1"/>
          </p:cNvSpPr>
          <p:nvPr>
            <p:ph idx="1"/>
          </p:nvPr>
        </p:nvSpPr>
        <p:spPr/>
        <p:txBody>
          <a:bodyPr/>
          <a:lstStyle/>
          <a:p>
            <a:pPr algn="just"/>
            <a:r>
              <a:rPr lang="en-GB" dirty="0"/>
              <a:t>Looking at both Cluster 1 and Cluster 2, there are a lot of ethnic restaurants in the area which may imply the presence of a diverse population.</a:t>
            </a:r>
            <a:r>
              <a:rPr lang="en-MY" dirty="0"/>
              <a:t> </a:t>
            </a:r>
          </a:p>
          <a:p>
            <a:pPr algn="just"/>
            <a:r>
              <a:rPr lang="en-GB" dirty="0"/>
              <a:t>However, Cluster 1 would be a second option compared to Cluster 2. This is because in Cluster 1, we can see there are also more Asian restaurants in the area compared to Cluster 2. </a:t>
            </a:r>
          </a:p>
          <a:p>
            <a:pPr algn="just"/>
            <a:r>
              <a:rPr lang="en-GB" dirty="0"/>
              <a:t>Choosing Cluster 2 may reduce the risk of competition among other Asian restaurants, since Rasa’s main dishes are targeted towards those who prefer Asian cuisines (Malay, Chinese, and Indian). </a:t>
            </a:r>
            <a:endParaRPr lang="en-US" dirty="0"/>
          </a:p>
        </p:txBody>
      </p:sp>
    </p:spTree>
    <p:extLst>
      <p:ext uri="{BB962C8B-B14F-4D97-AF65-F5344CB8AC3E}">
        <p14:creationId xmlns:p14="http://schemas.microsoft.com/office/powerpoint/2010/main" val="110277969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681</Words>
  <Application>Microsoft Macintosh PowerPoint</Application>
  <PresentationFormat>Widescreen</PresentationFormat>
  <Paragraphs>46</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Gill Sans MT</vt:lpstr>
      <vt:lpstr>Parcel</vt:lpstr>
      <vt:lpstr>The Battle of the Neighborhoods</vt:lpstr>
      <vt:lpstr>Introduction</vt:lpstr>
      <vt:lpstr>DATA</vt:lpstr>
      <vt:lpstr>DATA</vt:lpstr>
      <vt:lpstr>DATA</vt:lpstr>
      <vt:lpstr>Methodology</vt:lpstr>
      <vt:lpstr>METHODOLOGY</vt:lpstr>
      <vt:lpstr>results</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the Neighborhoods</dc:title>
  <dc:creator>ELENA BINTI ZAFRUL</dc:creator>
  <cp:lastModifiedBy>ELENA BINTI ZAFRUL</cp:lastModifiedBy>
  <cp:revision>2</cp:revision>
  <dcterms:created xsi:type="dcterms:W3CDTF">2020-06-25T10:06:12Z</dcterms:created>
  <dcterms:modified xsi:type="dcterms:W3CDTF">2020-06-25T10:06:49Z</dcterms:modified>
</cp:coreProperties>
</file>